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274" r:id="rId4"/>
    <p:sldId id="276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349" r:id="rId34"/>
    <p:sldId id="429" r:id="rId35"/>
    <p:sldId id="425" r:id="rId36"/>
    <p:sldId id="352" r:id="rId37"/>
    <p:sldId id="42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4533" autoAdjust="0"/>
  </p:normalViewPr>
  <p:slideViewPr>
    <p:cSldViewPr>
      <p:cViewPr varScale="1">
        <p:scale>
          <a:sx n="90" d="100"/>
          <a:sy n="90" d="100"/>
        </p:scale>
        <p:origin x="-197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5497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78893-522B-4F18-8770-3DCC44C0D95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4743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2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A93B6-2AE3-4E50-9F75-3BB4532A171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933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509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0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A6E15-DA89-4D4A-B53B-F315EF3405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637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847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439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421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2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1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7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16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511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00248" y="528349"/>
            <a:ext cx="7382341" cy="962789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3" y="1421799"/>
            <a:ext cx="7955178" cy="13113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Implementing</a:t>
            </a:r>
            <a:br>
              <a:rPr lang="en-US" dirty="0" smtClean="0"/>
            </a:br>
            <a:r>
              <a:rPr lang="en-US" dirty="0" smtClean="0"/>
              <a:t>Control</a:t>
            </a:r>
            <a:r>
              <a:rPr lang="bg-BG" dirty="0" smtClean="0"/>
              <a:t>-</a:t>
            </a:r>
            <a:r>
              <a:rPr lang="en-US" dirty="0" smtClean="0"/>
              <a:t>Flow </a:t>
            </a:r>
            <a:r>
              <a:rPr lang="en-US" dirty="0"/>
              <a:t>Logic in C#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125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9633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418" y="4621269"/>
            <a:ext cx="1800226" cy="1546672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4480839"/>
            <a:ext cx="1752600" cy="171900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2720309"/>
            <a:ext cx="4267200" cy="1570616"/>
          </a:xfrm>
          <a:prstGeom prst="roundRect">
            <a:avLst>
              <a:gd name="adj" fmla="val 1100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Placeholder 6"/>
          <p:cNvSpPr>
            <a:spLocks noGrp="1"/>
          </p:cNvSpPr>
          <p:nvPr/>
        </p:nvSpPr>
        <p:spPr bwMode="auto">
          <a:xfrm>
            <a:off x="825156" y="4632541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1" name="Text Placeholder 7"/>
          <p:cNvSpPr>
            <a:spLocks noGrp="1"/>
          </p:cNvSpPr>
          <p:nvPr/>
        </p:nvSpPr>
        <p:spPr bwMode="auto">
          <a:xfrm>
            <a:off x="825157" y="5102440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/>
        </p:nvSpPr>
        <p:spPr bwMode="auto">
          <a:xfrm>
            <a:off x="825156" y="5507567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3" name="Text Placeholder 11"/>
          <p:cNvSpPr>
            <a:spLocks noGrp="1"/>
          </p:cNvSpPr>
          <p:nvPr/>
        </p:nvSpPr>
        <p:spPr bwMode="auto">
          <a:xfrm>
            <a:off x="825156" y="5848088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softuni.bg</a:t>
            </a:r>
            <a:endParaRPr lang="en-US" sz="1800" dirty="0"/>
          </a:p>
        </p:txBody>
      </p:sp>
      <p:pic>
        <p:nvPicPr>
          <p:cNvPr id="18" name="Picture 17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76164">
            <a:off x="4876056" y="3806198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6212" y="1143000"/>
            <a:ext cx="11034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Console.WriteLine("Enter two numbers.");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biggerNum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smallerNum;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greater number is: {0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 biggerNum);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12" y="18464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12812" y="2740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2.sitepoint.com/graphics/1732_programming_flowchart_i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3851020"/>
            <a:ext cx="2382898" cy="2295524"/>
          </a:xfrm>
          <a:prstGeom prst="roundRect">
            <a:avLst>
              <a:gd name="adj" fmla="val 106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36" y="3886200"/>
            <a:ext cx="2085976" cy="226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29330" y="1600200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779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876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More complex and useful conditional statement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Executes one branch if the condition is true, and another if it is false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simplest form of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200" dirty="0"/>
              <a:t> statement: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/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912812" y="3425345"/>
            <a:ext cx="10287000" cy="289925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5463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</a:t>
            </a:r>
            <a:r>
              <a:rPr lang="en-US" dirty="0" smtClean="0"/>
              <a:t>first statement is 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it is false, </a:t>
            </a:r>
            <a:r>
              <a:rPr lang="en-US" dirty="0" smtClean="0"/>
              <a:t>the second statement is executed</a:t>
            </a:r>
            <a:endParaRPr lang="bg-BG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</a:t>
            </a:r>
            <a:r>
              <a:rPr lang="en-US" smtClean="0"/>
              <a:t>It Works?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894012" y="2992438"/>
            <a:ext cx="6280251" cy="3560763"/>
            <a:chOff x="3046412" y="2992438"/>
            <a:chExt cx="6280251" cy="3560763"/>
          </a:xfrm>
        </p:grpSpPr>
        <p:sp>
          <p:nvSpPr>
            <p:cNvPr id="496651" name="Line 11"/>
            <p:cNvSpPr>
              <a:spLocks noChangeShapeType="1"/>
            </p:cNvSpPr>
            <p:nvPr/>
          </p:nvSpPr>
          <p:spPr bwMode="auto">
            <a:xfrm flipH="1">
              <a:off x="4559299" y="5843588"/>
              <a:ext cx="0" cy="709613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45" name="AutoShape 5"/>
            <p:cNvSpPr>
              <a:spLocks noChangeArrowheads="1"/>
            </p:cNvSpPr>
            <p:nvPr/>
          </p:nvSpPr>
          <p:spPr bwMode="auto">
            <a:xfrm>
              <a:off x="3046412" y="3505200"/>
              <a:ext cx="3048000" cy="995362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6646" name="Line 6"/>
            <p:cNvSpPr>
              <a:spLocks noChangeShapeType="1"/>
            </p:cNvSpPr>
            <p:nvPr/>
          </p:nvSpPr>
          <p:spPr bwMode="auto">
            <a:xfrm>
              <a:off x="4557712" y="4495800"/>
              <a:ext cx="0" cy="466725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50" name="Text Box 10"/>
            <p:cNvSpPr txBox="1">
              <a:spLocks noChangeArrowheads="1"/>
            </p:cNvSpPr>
            <p:nvPr/>
          </p:nvSpPr>
          <p:spPr bwMode="auto">
            <a:xfrm>
              <a:off x="3479799" y="4967287"/>
              <a:ext cx="2159000" cy="86836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0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/>
                <a:t>first</a:t>
              </a:r>
            </a:p>
            <a:p>
              <a:r>
                <a:rPr lang="en-US" sz="2400" dirty="0"/>
                <a:t>statement</a:t>
              </a:r>
              <a:endParaRPr lang="bg-BG" sz="2400" dirty="0"/>
            </a:p>
          </p:txBody>
        </p:sp>
        <p:sp>
          <p:nvSpPr>
            <p:cNvPr id="496652" name="Line 12"/>
            <p:cNvSpPr>
              <a:spLocks noChangeShapeType="1"/>
            </p:cNvSpPr>
            <p:nvPr/>
          </p:nvSpPr>
          <p:spPr bwMode="auto">
            <a:xfrm flipH="1">
              <a:off x="4564059" y="6160294"/>
              <a:ext cx="3654428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4" name="Line 24"/>
            <p:cNvSpPr>
              <a:spLocks noChangeShapeType="1"/>
            </p:cNvSpPr>
            <p:nvPr/>
          </p:nvSpPr>
          <p:spPr bwMode="auto">
            <a:xfrm flipH="1">
              <a:off x="8208760" y="4457147"/>
              <a:ext cx="9555" cy="1715055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5" name="Line 25"/>
            <p:cNvSpPr>
              <a:spLocks noChangeShapeType="1"/>
            </p:cNvSpPr>
            <p:nvPr/>
          </p:nvSpPr>
          <p:spPr bwMode="auto">
            <a:xfrm>
              <a:off x="6051551" y="4008120"/>
              <a:ext cx="1033462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66" name="Text Box 26"/>
            <p:cNvSpPr txBox="1">
              <a:spLocks noChangeArrowheads="1"/>
            </p:cNvSpPr>
            <p:nvPr/>
          </p:nvSpPr>
          <p:spPr bwMode="auto">
            <a:xfrm>
              <a:off x="3559175" y="4495800"/>
              <a:ext cx="935037" cy="4069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true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6669" name="Line 29"/>
            <p:cNvSpPr>
              <a:spLocks noChangeShapeType="1"/>
            </p:cNvSpPr>
            <p:nvPr/>
          </p:nvSpPr>
          <p:spPr bwMode="auto">
            <a:xfrm>
              <a:off x="4574539" y="2992438"/>
              <a:ext cx="0" cy="5127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670" name="Text Box 30"/>
            <p:cNvSpPr txBox="1">
              <a:spLocks noChangeArrowheads="1"/>
            </p:cNvSpPr>
            <p:nvPr/>
          </p:nvSpPr>
          <p:spPr bwMode="auto">
            <a:xfrm>
              <a:off x="7094638" y="3566160"/>
              <a:ext cx="2232025" cy="89098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0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400" dirty="0"/>
                <a:t>second</a:t>
              </a:r>
            </a:p>
            <a:p>
              <a:r>
                <a:rPr lang="en-US" sz="2400" dirty="0"/>
                <a:t>statement</a:t>
              </a:r>
              <a:endParaRPr lang="bg-BG" sz="2400" dirty="0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5921962" y="3581400"/>
              <a:ext cx="1163052" cy="4062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false</a:t>
              </a:r>
              <a:endParaRPr lang="bg-BG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341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a number if it is odd or even</a:t>
            </a: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 smtClean="0"/>
              <a:t> </a:t>
            </a:r>
            <a:r>
              <a:rPr lang="en-US" dirty="0"/>
              <a:t>Statement – Example</a:t>
            </a:r>
            <a:endParaRPr lang="bg-BG" dirty="0"/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760412" y="2093416"/>
            <a:ext cx="10668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% 2 == 0)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even.");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odd.");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389200"/>
            <a:ext cx="8938472" cy="820600"/>
          </a:xfrm>
        </p:spPr>
        <p:txBody>
          <a:bodyPr/>
          <a:lstStyle/>
          <a:p>
            <a:pPr marL="838200" indent="-8382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/>
              <a:t> Statement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3793" name="Picture 1" descr="C:\Trash\conditi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3884612" y="3636962"/>
            <a:ext cx="4343400" cy="2057400"/>
          </a:xfrm>
          <a:prstGeom prst="roundRect">
            <a:avLst>
              <a:gd name="adj" fmla="val 30830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1007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447800"/>
            <a:ext cx="8938472" cy="820600"/>
          </a:xfrm>
        </p:spPr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2362200"/>
            <a:ext cx="8938472" cy="688256"/>
          </a:xfrm>
        </p:spPr>
        <p:txBody>
          <a:bodyPr/>
          <a:lstStyle/>
          <a:p>
            <a:r>
              <a:rPr lang="en-US" dirty="0" smtClean="0"/>
              <a:t>Creating More Complex Logic</a:t>
            </a:r>
            <a:endParaRPr lang="en-US" dirty="0"/>
          </a:p>
        </p:txBody>
      </p:sp>
      <p:pic>
        <p:nvPicPr>
          <p:cNvPr id="2050" name="Picture 2" descr="C:\Trash\nested-ifs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021100" y="3581908"/>
            <a:ext cx="4145388" cy="2590293"/>
          </a:xfrm>
          <a:prstGeom prst="roundRect">
            <a:avLst>
              <a:gd name="adj" fmla="val 1705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008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i="1" dirty="0"/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200" dirty="0"/>
              <a:t> statements 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Used </a:t>
            </a:r>
            <a:r>
              <a:rPr lang="en-US" sz="3000" dirty="0"/>
              <a:t>inside </a:t>
            </a:r>
            <a:r>
              <a:rPr lang="en-US" sz="3000" dirty="0" smtClean="0"/>
              <a:t>one inside another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Each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200" dirty="0" smtClean="0"/>
              <a:t> </a:t>
            </a:r>
            <a:r>
              <a:rPr lang="en-US" sz="3200" dirty="0"/>
              <a:t>corresponds to its closest preceding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836612" y="2971800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(expression) 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some_statement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another_statement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third_statement;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3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/>
              <a:t> blocks to avoid </a:t>
            </a:r>
            <a:r>
              <a:rPr lang="en-US" dirty="0" smtClean="0"/>
              <a:t>ambiguity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Even when a single statement follows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Avoid using more </a:t>
            </a:r>
            <a:r>
              <a:rPr lang="en-US" dirty="0"/>
              <a:t>than three levels of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statements</a:t>
            </a:r>
          </a:p>
          <a:p>
            <a:pPr>
              <a:lnSpc>
                <a:spcPct val="110000"/>
              </a:lnSpc>
            </a:pPr>
            <a:r>
              <a:rPr lang="en-US" dirty="0"/>
              <a:t>Put the case you normally expect to process </a:t>
            </a:r>
            <a:r>
              <a:rPr lang="en-US" dirty="0" smtClean="0"/>
              <a:t>first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Then </a:t>
            </a:r>
            <a:r>
              <a:rPr lang="en-US" dirty="0"/>
              <a:t>write the unusual cases</a:t>
            </a:r>
          </a:p>
          <a:p>
            <a:pPr>
              <a:lnSpc>
                <a:spcPct val="110000"/>
              </a:lnSpc>
            </a:pPr>
            <a:r>
              <a:rPr lang="en-US" dirty="0"/>
              <a:t>Arrange the code to make it more readable</a:t>
            </a:r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</a:t>
            </a:r>
            <a:r>
              <a:rPr lang="en-US" dirty="0"/>
              <a:t>– Good </a:t>
            </a:r>
            <a:r>
              <a:rPr lang="en-US" dirty="0" smtClean="0"/>
              <a:t>Practices</a:t>
            </a: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64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 – Example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608012" y="1219200"/>
            <a:ext cx="1097280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 == second)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These two numbers are equal.");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 &gt; second)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first number is bigger.");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second is bigger.");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1266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Comparison and Logical Operators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8" name="Picture 4" descr="http://www.emeraldinsight.com/content_images/fig/2970020301003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1" y="4617176"/>
            <a:ext cx="3657633" cy="1711757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256212" y="1864070"/>
            <a:ext cx="4472728" cy="1811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Nested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br>
              <a:rPr lang="en-US" dirty="0" smtClean="0"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08612" y="3845270"/>
            <a:ext cx="44727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1" descr="C:\Trash\nested-if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9991260">
            <a:off x="2285300" y="1816847"/>
            <a:ext cx="2694694" cy="4042041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1630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We may need to use another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if</a:t>
            </a:r>
            <a:r>
              <a:rPr lang="en-US" dirty="0" smtClean="0"/>
              <a:t>-construction in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else</a:t>
            </a:r>
            <a:r>
              <a:rPr lang="en-US" dirty="0" smtClean="0"/>
              <a:t> block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else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used: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if-else-if-else-…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487652"/>
            <a:ext cx="10134600" cy="383694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 = 'X';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(ch == 'A' || ch == 'a')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[ei]");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(ch == 'E' || ch == 'e')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[i:]");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 …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…</a:t>
            </a:r>
          </a:p>
        </p:txBody>
      </p:sp>
    </p:spTree>
    <p:extLst>
      <p:ext uri="{BB962C8B-B14F-4D97-AF65-F5344CB8AC3E}">
        <p14:creationId xmlns:p14="http://schemas.microsoft.com/office/powerpoint/2010/main" val="55173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505200"/>
            <a:ext cx="4572000" cy="273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4" y="1524000"/>
            <a:ext cx="9448798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Multiple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>
                <a:latin typeface="+mn-lt"/>
                <a:cs typeface="Consolas" pitchFamily="49" charset="0"/>
              </a:rPr>
              <a:t>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24444" y="25075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37083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1727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sz="4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8340" y="2736127"/>
            <a:ext cx="10310072" cy="692873"/>
          </a:xfrm>
        </p:spPr>
        <p:txBody>
          <a:bodyPr/>
          <a:lstStyle/>
          <a:p>
            <a:r>
              <a:rPr lang="en-US" dirty="0" smtClean="0"/>
              <a:t>Performing Several </a:t>
            </a:r>
            <a:r>
              <a:rPr lang="en-US" dirty="0"/>
              <a:t>Comparisons at </a:t>
            </a:r>
            <a:r>
              <a:rPr lang="en-US" dirty="0" smtClean="0"/>
              <a:t>Once</a:t>
            </a:r>
            <a:endParaRPr lang="en-US" dirty="0"/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68343" y="3827600"/>
            <a:ext cx="6932098" cy="228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4092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98411" y="2464189"/>
            <a:ext cx="10377602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1: Console.WriteLine("Monday");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2: Console.WriteLine("Tuesday");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3: Console.WriteLine("Wednesday");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4: Console.WriteLine("Thursday");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5: Console.WriteLine("Friday");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6: Console.WriteLine("Saturday");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7: Console.WriteLine("Sunday");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Console.WriteLine("Error!"); break;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264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</a:t>
            </a:r>
            <a:r>
              <a:rPr lang="en-US" dirty="0"/>
              <a:t> is evaluated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When one of the constants specified in a case label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</a:t>
            </a:r>
            <a:r>
              <a:rPr lang="en-US" dirty="0"/>
              <a:t> that corresponds to that case is executed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If no case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If there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case</a:t>
            </a:r>
            <a:r>
              <a:rPr lang="en-US" dirty="0"/>
              <a:t>, it is executed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 smtClean="0"/>
              <a:t>Otherwise the </a:t>
            </a:r>
            <a:r>
              <a:rPr lang="en-US" dirty="0"/>
              <a:t>control is transferred to the end point of the switch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Works?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837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88900"/>
            <a:ext cx="8938472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latin typeface="+mn-lt"/>
                <a:cs typeface="Consolas" pitchFamily="49" charset="0"/>
              </a:rPr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noProof="1" smtClean="0">
                <a:latin typeface="+mn-lt"/>
                <a:cs typeface="Consolas" pitchFamily="49" charset="0"/>
              </a:rPr>
              <a:t> </a:t>
            </a:r>
            <a:r>
              <a:rPr lang="en-US" noProof="1" smtClean="0"/>
              <a:t>Statement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2530" name="Picture 2" descr="http://www.ribbit.net/images/Network_Switch_Cabl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74121" y="1752600"/>
            <a:ext cx="5652656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64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Variable </a:t>
            </a:r>
            <a:r>
              <a:rPr lang="en-US" dirty="0"/>
              <a:t>types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and integral types can be used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expression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is permitted as a case label constant</a:t>
            </a:r>
          </a:p>
          <a:p>
            <a:pPr>
              <a:lnSpc>
                <a:spcPct val="100000"/>
              </a:lnSpc>
            </a:pPr>
            <a:r>
              <a:rPr lang="en-US" dirty="0"/>
              <a:t>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break</a:t>
            </a:r>
            <a:r>
              <a:rPr lang="en-US" dirty="0"/>
              <a:t> exits the switch statement </a:t>
            </a:r>
          </a:p>
          <a:p>
            <a:pPr>
              <a:lnSpc>
                <a:spcPct val="100000"/>
              </a:lnSpc>
            </a:pPr>
            <a:r>
              <a:rPr lang="en-US" dirty="0"/>
              <a:t>"No fall through" </a:t>
            </a:r>
            <a:r>
              <a:rPr lang="en-US" dirty="0" smtClean="0"/>
              <a:t>rule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are obligated to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 after each case  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labels that correspond to the same statement are permitted</a:t>
            </a:r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: Rules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1715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8390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Multiple </a:t>
            </a:r>
            <a:r>
              <a:rPr lang="en-US" sz="3200" dirty="0"/>
              <a:t>labels </a:t>
            </a:r>
            <a:r>
              <a:rPr lang="en-US" sz="3200" dirty="0" smtClean="0"/>
              <a:t>allow matching several cases and executing </a:t>
            </a:r>
            <a:r>
              <a:rPr lang="en-US" sz="3200" dirty="0"/>
              <a:t>the same statement in more than one case</a:t>
            </a:r>
            <a:endParaRPr lang="bg-BG" sz="3200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/>
            <a:r>
              <a:rPr lang="en-US" dirty="0"/>
              <a:t>Multiple Labels – Example</a:t>
            </a:r>
            <a:endParaRPr lang="bg-BG" dirty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746012" y="2151995"/>
            <a:ext cx="106062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(animal)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"dog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Console.WriteLine("MAMMAL");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"crocodile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"tortoise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"snake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Console.WriteLine("REPTILE");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default: 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 don't know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such animal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 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indent="-457200"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16434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465703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Multiple </a:t>
            </a:r>
            <a:r>
              <a:rPr lang="en-US"/>
              <a:t>Labels </a:t>
            </a:r>
            <a:r>
              <a:rPr lang="en-US" smtClean="0"/>
              <a:t>in</a:t>
            </a:r>
            <a:br>
              <a:rPr lang="en-US" smtClean="0"/>
            </a:br>
            <a:r>
              <a:rPr lang="en-US" smtClean="0"/>
              <a:t>a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3276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8433" name="Picture 1" descr="C:\Trash\cabl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27412" y="4343400"/>
            <a:ext cx="5029200" cy="1905000"/>
          </a:xfrm>
          <a:prstGeom prst="roundRect">
            <a:avLst>
              <a:gd name="adj" fmla="val 36286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968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447800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Comparison and</a:t>
            </a:r>
            <a:br>
              <a:rPr lang="en-US" dirty="0" smtClean="0"/>
            </a:br>
            <a:r>
              <a:rPr lang="en-US" dirty="0" smtClean="0"/>
              <a:t>Logical Operators</a:t>
            </a:r>
            <a:endParaRPr lang="bg-BG" dirty="0"/>
          </a:p>
        </p:txBody>
      </p:sp>
      <p:pic>
        <p:nvPicPr>
          <p:cNvPr id="45058" name="Picture 2" descr="http://static.arstechnica.com/binary_code_cloud_ar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5412" y="3182498"/>
            <a:ext cx="6553200" cy="3236204"/>
          </a:xfrm>
          <a:prstGeom prst="roundRect">
            <a:avLst>
              <a:gd name="adj" fmla="val 28897"/>
            </a:avLst>
          </a:prstGeom>
          <a:ln>
            <a:noFill/>
          </a:ln>
          <a:effectLst>
            <a:softEdge rad="317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135" y="3638832"/>
            <a:ext cx="5229954" cy="243556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53034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must be a separate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every normal situation</a:t>
            </a:r>
          </a:p>
          <a:p>
            <a:pPr>
              <a:lnSpc>
                <a:spcPct val="100000"/>
              </a:lnSpc>
            </a:pPr>
            <a:r>
              <a:rPr lang="en-US" dirty="0"/>
              <a:t>Put the </a:t>
            </a:r>
            <a:r>
              <a:rPr lang="en-US" dirty="0" smtClean="0"/>
              <a:t>normal case </a:t>
            </a:r>
            <a:r>
              <a:rPr lang="en-US" dirty="0"/>
              <a:t>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the most frequently executed cases first and the least frequently executed last</a:t>
            </a:r>
          </a:p>
          <a:p>
            <a:pPr>
              <a:lnSpc>
                <a:spcPct val="100000"/>
              </a:lnSpc>
            </a:pPr>
            <a:r>
              <a:rPr lang="en-US" dirty="0"/>
              <a:t>Order cases alphabetically or numerically</a:t>
            </a:r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default</a:t>
            </a:r>
            <a:r>
              <a:rPr lang="en-US" dirty="0"/>
              <a:t> use case that cannot be reached under normal</a:t>
            </a:r>
            <a:r>
              <a:rPr lang="bg-BG" dirty="0"/>
              <a:t> </a:t>
            </a:r>
            <a:r>
              <a:rPr lang="en-US" dirty="0"/>
              <a:t>circumstances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</a:t>
            </a:r>
            <a:r>
              <a:rPr lang="en-US" dirty="0"/>
              <a:t>– Good Practices</a:t>
            </a:r>
            <a:r>
              <a:rPr lang="en-US" dirty="0">
                <a:latin typeface="Courier New" pitchFamily="49" charset="0"/>
              </a:rPr>
              <a:t> </a:t>
            </a:r>
            <a:endParaRPr lang="bg-BG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05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Comparison and </a:t>
            </a:r>
            <a:r>
              <a:rPr lang="en-US" dirty="0" smtClean="0"/>
              <a:t>logical operators </a:t>
            </a:r>
            <a:r>
              <a:rPr lang="en-US" dirty="0"/>
              <a:t>are used to compose logical conditions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conditional statements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/>
              <a:t>conditionally </a:t>
            </a:r>
            <a:r>
              <a:rPr lang="en-US" dirty="0"/>
              <a:t>execution of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Constantly used in computer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Conditional statements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statement easily and elegantly checks an expression for a sequence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0480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5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221370"/>
              </p:ext>
            </p:extLst>
          </p:nvPr>
        </p:nvGraphicFramePr>
        <p:xfrm>
          <a:off x="1000238" y="1143000"/>
          <a:ext cx="9970974" cy="3701288"/>
        </p:xfrm>
        <a:graphic>
          <a:graphicData uri="http://schemas.openxmlformats.org/drawingml/2006/table">
            <a:tbl>
              <a:tblPr/>
              <a:tblGrid>
                <a:gridCol w="3722574"/>
                <a:gridCol w="2514600"/>
                <a:gridCol w="37338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Applicable for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Equals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strings / numbers / dates / most objects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numbers / dates / comparable objects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Greater Than or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Than or Equals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5648647"/>
            <a:ext cx="9982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result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// True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7012" y="4953000"/>
            <a:ext cx="8686800" cy="685800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499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267200"/>
            <a:ext cx="5827799" cy="236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De </a:t>
            </a:r>
            <a:r>
              <a:rPr lang="en-US" dirty="0"/>
              <a:t>Morgan laws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!!A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A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|| B)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!A &amp;&amp; !B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&amp;&amp; B) </a:t>
            </a:r>
            <a:r>
              <a:rPr lang="en-US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!A || !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Logical Operators</a:t>
            </a:r>
          </a:p>
        </p:txBody>
      </p:sp>
      <p:graphicFrame>
        <p:nvGraphicFramePr>
          <p:cNvPr id="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159106"/>
              </p:ext>
            </p:extLst>
          </p:nvPr>
        </p:nvGraphicFramePr>
        <p:xfrm>
          <a:off x="989012" y="1176528"/>
          <a:ext cx="10134600" cy="2862072"/>
        </p:xfrm>
        <a:graphic>
          <a:graphicData uri="http://schemas.openxmlformats.org/drawingml/2006/table">
            <a:tbl>
              <a:tblPr/>
              <a:tblGrid>
                <a:gridCol w="4114800"/>
                <a:gridCol w="2590800"/>
                <a:gridCol w="342900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3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NOT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AND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&amp;&amp; true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OR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|| 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noProof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Logical Exclusive OR (XOR)</a:t>
                      </a:r>
                      <a:endParaRPr lang="bg-BG" sz="2800" b="0" kern="1200" noProof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true ^ false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true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3010" name="Picture 2" descr="http://cdn-viper.demandvideo.com/media/4aca8bba-f8fa-4fad-967d-0671acb43f44/jpeg/a4014cb6-f0ac-44bc-99e1-db01a2c0c12b_2.jpg?width=274&amp;height=20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847012" y="4461677"/>
            <a:ext cx="3304308" cy="1857166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2963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1535832"/>
            <a:ext cx="8938472" cy="820600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if-else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2435944"/>
            <a:ext cx="8938472" cy="688256"/>
          </a:xfrm>
        </p:spPr>
        <p:txBody>
          <a:bodyPr/>
          <a:lstStyle/>
          <a:p>
            <a:r>
              <a:rPr lang="en-US" dirty="0" smtClean="0"/>
              <a:t>Implementing Conditional Logic</a:t>
            </a:r>
            <a:endParaRPr lang="en-US" dirty="0"/>
          </a:p>
        </p:txBody>
      </p:sp>
      <p:pic>
        <p:nvPicPr>
          <p:cNvPr id="3075" name="Picture 3" descr="http://ts4.mm.bing.net/images/thumbnail.aspx?q=1335231651531&amp;id=bd29de2236c1e91f9ccab37fa353e830&amp;url=http%3a%2f%2fwww.webdesign.org%2fimg_articles%2f8231%2fIf-Else-Statements.jp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55306" y="3452632"/>
            <a:ext cx="4144106" cy="2719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8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The simplest </a:t>
            </a:r>
            <a:r>
              <a:rPr lang="en-US" dirty="0"/>
              <a:t>conditional statement</a:t>
            </a:r>
          </a:p>
          <a:p>
            <a:pPr>
              <a:lnSpc>
                <a:spcPct val="100000"/>
              </a:lnSpc>
            </a:pPr>
            <a:r>
              <a:rPr lang="en-US" dirty="0"/>
              <a:t>Enables you to test for a condition</a:t>
            </a:r>
          </a:p>
          <a:p>
            <a:pPr>
              <a:lnSpc>
                <a:spcPct val="100000"/>
              </a:lnSpc>
            </a:pPr>
            <a:r>
              <a:rPr lang="en-US" dirty="0"/>
              <a:t>Branch to different </a:t>
            </a:r>
            <a:r>
              <a:rPr lang="en-US" dirty="0" smtClean="0"/>
              <a:t>blocks in </a:t>
            </a:r>
            <a:r>
              <a:rPr lang="en-US" dirty="0"/>
              <a:t>the code depending on the result</a:t>
            </a:r>
          </a:p>
          <a:p>
            <a:pPr>
              <a:lnSpc>
                <a:spcPct val="100000"/>
              </a:lnSpc>
            </a:pPr>
            <a:r>
              <a:rPr lang="en-US" dirty="0"/>
              <a:t>The simplest form of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</a:t>
            </a:r>
            <a:r>
              <a:rPr lang="en-US" dirty="0"/>
              <a:t>statement: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Statement</a:t>
            </a:r>
            <a:endParaRPr lang="bg-BG" i="1" dirty="0"/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760414" y="4127718"/>
            <a:ext cx="1066799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152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can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logical expression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Comparison expression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 cannot be integer </a:t>
            </a:r>
            <a:r>
              <a:rPr lang="en-US" dirty="0" smtClean="0"/>
              <a:t>variable (like in C / C++)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</a:t>
            </a:r>
            <a:r>
              <a:rPr lang="en-US" dirty="0"/>
              <a:t> can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statement ending with a semicolon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Block enclosed in </a:t>
            </a:r>
            <a:r>
              <a:rPr lang="en-US" dirty="0" smtClean="0"/>
              <a:t>curly braces</a:t>
            </a:r>
            <a:endParaRPr lang="en-US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and Statement</a:t>
            </a:r>
            <a:endParaRPr lang="bg-BG" dirty="0"/>
          </a:p>
        </p:txBody>
      </p:sp>
      <p:pic>
        <p:nvPicPr>
          <p:cNvPr id="40961" name="Picture 1" descr="C:\Trash\condition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551612" y="1044274"/>
            <a:ext cx="2739840" cy="215612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53525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</a:t>
            </a:r>
            <a:r>
              <a:rPr lang="en-US" dirty="0"/>
              <a:t>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</a:t>
            </a:r>
            <a:r>
              <a:rPr lang="en-US" dirty="0" smtClean="0"/>
              <a:t>statement is executed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it is false, the statement is skipped </a:t>
            </a: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Works?</a:t>
            </a:r>
            <a:endParaRPr lang="bg-BG"/>
          </a:p>
        </p:txBody>
      </p:sp>
      <p:grpSp>
        <p:nvGrpSpPr>
          <p:cNvPr id="2" name="Group 1"/>
          <p:cNvGrpSpPr/>
          <p:nvPr/>
        </p:nvGrpSpPr>
        <p:grpSpPr>
          <a:xfrm>
            <a:off x="3503612" y="3103788"/>
            <a:ext cx="4890448" cy="3434172"/>
            <a:chOff x="3503612" y="3103788"/>
            <a:chExt cx="4890448" cy="3434172"/>
          </a:xfrm>
        </p:grpSpPr>
        <p:sp>
          <p:nvSpPr>
            <p:cNvPr id="429067" name="Text Box 11"/>
            <p:cNvSpPr txBox="1">
              <a:spLocks noChangeArrowheads="1"/>
            </p:cNvSpPr>
            <p:nvPr/>
          </p:nvSpPr>
          <p:spPr bwMode="auto">
            <a:xfrm>
              <a:off x="4445988" y="4852008"/>
              <a:ext cx="93503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sz="2400" dirty="0"/>
                <a:t>true</a:t>
              </a:r>
              <a:endParaRPr lang="bg-BG" sz="2400" dirty="0"/>
            </a:p>
          </p:txBody>
        </p:sp>
        <p:sp>
          <p:nvSpPr>
            <p:cNvPr id="429060" name="AutoShape 4"/>
            <p:cNvSpPr>
              <a:spLocks noChangeArrowheads="1"/>
            </p:cNvSpPr>
            <p:nvPr/>
          </p:nvSpPr>
          <p:spPr bwMode="auto">
            <a:xfrm>
              <a:off x="3503612" y="3595231"/>
              <a:ext cx="3887787" cy="1232181"/>
            </a:xfrm>
            <a:prstGeom prst="flowChartDecision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condition</a:t>
              </a:r>
              <a:endParaRPr lang="bg-BG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1" name="Line 5"/>
            <p:cNvSpPr>
              <a:spLocks noChangeShapeType="1"/>
            </p:cNvSpPr>
            <p:nvPr/>
          </p:nvSpPr>
          <p:spPr bwMode="auto">
            <a:xfrm flipH="1">
              <a:off x="5444331" y="4846637"/>
              <a:ext cx="2381" cy="524135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2" name="Text Box 6"/>
            <p:cNvSpPr txBox="1">
              <a:spLocks noChangeArrowheads="1"/>
            </p:cNvSpPr>
            <p:nvPr/>
          </p:nvSpPr>
          <p:spPr bwMode="auto">
            <a:xfrm>
              <a:off x="4166552" y="5370776"/>
              <a:ext cx="2519362" cy="56741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dirty="0" smtClean="0"/>
                <a:t>statements</a:t>
              </a:r>
              <a:endParaRPr lang="bg-BG" dirty="0"/>
            </a:p>
          </p:txBody>
        </p:sp>
        <p:sp>
          <p:nvSpPr>
            <p:cNvPr id="429063" name="Line 7"/>
            <p:cNvSpPr>
              <a:spLocks noChangeShapeType="1"/>
            </p:cNvSpPr>
            <p:nvPr/>
          </p:nvSpPr>
          <p:spPr bwMode="auto">
            <a:xfrm>
              <a:off x="5444331" y="5954956"/>
              <a:ext cx="2381" cy="583004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4" name="Line 8"/>
            <p:cNvSpPr>
              <a:spLocks noChangeShapeType="1"/>
            </p:cNvSpPr>
            <p:nvPr/>
          </p:nvSpPr>
          <p:spPr bwMode="auto">
            <a:xfrm flipH="1">
              <a:off x="5444331" y="6248400"/>
              <a:ext cx="2679700" cy="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6" name="Line 10"/>
            <p:cNvSpPr>
              <a:spLocks noChangeShapeType="1"/>
            </p:cNvSpPr>
            <p:nvPr/>
          </p:nvSpPr>
          <p:spPr bwMode="auto">
            <a:xfrm>
              <a:off x="7333455" y="4203722"/>
              <a:ext cx="792953" cy="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8" name="Text Box 12"/>
            <p:cNvSpPr txBox="1">
              <a:spLocks noChangeArrowheads="1"/>
            </p:cNvSpPr>
            <p:nvPr/>
          </p:nvSpPr>
          <p:spPr bwMode="auto">
            <a:xfrm>
              <a:off x="7344722" y="3698544"/>
              <a:ext cx="104933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 sz="2800" b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</a:lstStyle>
            <a:p>
              <a:r>
                <a:rPr lang="en-US" sz="2400" dirty="0"/>
                <a:t>false</a:t>
              </a:r>
              <a:endParaRPr lang="bg-BG" sz="2400" dirty="0"/>
            </a:p>
          </p:txBody>
        </p:sp>
        <p:sp>
          <p:nvSpPr>
            <p:cNvPr id="429069" name="Line 13"/>
            <p:cNvSpPr>
              <a:spLocks noChangeShapeType="1"/>
            </p:cNvSpPr>
            <p:nvPr/>
          </p:nvSpPr>
          <p:spPr bwMode="auto">
            <a:xfrm>
              <a:off x="5460360" y="3103788"/>
              <a:ext cx="0" cy="495300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  <a:tailEnd type="triangle" w="lg" len="lg"/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9065" name="Line 9"/>
            <p:cNvSpPr>
              <a:spLocks noChangeShapeType="1"/>
            </p:cNvSpPr>
            <p:nvPr/>
          </p:nvSpPr>
          <p:spPr bwMode="auto">
            <a:xfrm>
              <a:off x="8124031" y="4203721"/>
              <a:ext cx="0" cy="2044675"/>
            </a:xfrm>
            <a:prstGeom prst="line">
              <a:avLst/>
            </a:prstGeom>
            <a:solidFill>
              <a:schemeClr val="accent5">
                <a:lumMod val="40000"/>
                <a:lumOff val="60000"/>
                <a:alpha val="2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78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1637</Words>
  <Application>Microsoft Office PowerPoint</Application>
  <PresentationFormat>Custom</PresentationFormat>
  <Paragraphs>343</Paragraphs>
  <Slides>35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SoftUni 16x9</vt:lpstr>
      <vt:lpstr>1_SoftUni 16x9</vt:lpstr>
      <vt:lpstr>Conditional Statements</vt:lpstr>
      <vt:lpstr>Table of Contents</vt:lpstr>
      <vt:lpstr>Comparison and Logical Operators</vt:lpstr>
      <vt:lpstr>Comparison Operators</vt:lpstr>
      <vt:lpstr>Logical Operators</vt:lpstr>
      <vt:lpstr>if and if-else</vt:lpstr>
      <vt:lpstr>The if Statement</vt:lpstr>
      <vt:lpstr>Condition and Statement</vt:lpstr>
      <vt:lpstr>How It Works?</vt:lpstr>
      <vt:lpstr>The if Statement – Example</vt:lpstr>
      <vt:lpstr>The if Statement</vt:lpstr>
      <vt:lpstr>The if-else Statement</vt:lpstr>
      <vt:lpstr>How It Works?</vt:lpstr>
      <vt:lpstr>if-else Statement – Example</vt:lpstr>
      <vt:lpstr>The if-else Statement</vt:lpstr>
      <vt:lpstr>Nested if Statements </vt:lpstr>
      <vt:lpstr>Nested if Statements</vt:lpstr>
      <vt:lpstr>Nested if – Good Practices</vt:lpstr>
      <vt:lpstr>Nested if Statements – Example</vt:lpstr>
      <vt:lpstr>Nested if Statements</vt:lpstr>
      <vt:lpstr>Multiple if-else-if-else-…</vt:lpstr>
      <vt:lpstr>Multiple if-else Statements</vt:lpstr>
      <vt:lpstr>switch-case</vt:lpstr>
      <vt:lpstr>The switch-case Statement</vt:lpstr>
      <vt:lpstr>How switch-case Works?</vt:lpstr>
      <vt:lpstr>The switch-case Statement</vt:lpstr>
      <vt:lpstr>Using switch: Rules</vt:lpstr>
      <vt:lpstr>Multiple Labels – Example</vt:lpstr>
      <vt:lpstr>Multiple Labels in a switch-case</vt:lpstr>
      <vt:lpstr>Using switch – Good Practices </vt:lpstr>
      <vt:lpstr>Summary</vt:lpstr>
      <vt:lpstr>Conditional Statements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Statements</dc:title>
  <dc:subject>Software Development Course</dc:subject>
  <dc:creator/>
  <cp:keywords>SoftUni, Software University, programming, software development, software engineering, course, conditional statements, if, if-else, switch-case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2015-11-30T11:17:07Z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